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93" r:id="rId5"/>
    <p:sldId id="273" r:id="rId6"/>
    <p:sldId id="258" r:id="rId7"/>
    <p:sldId id="272" r:id="rId8"/>
    <p:sldId id="269" r:id="rId9"/>
    <p:sldId id="283" r:id="rId10"/>
    <p:sldId id="279" r:id="rId11"/>
    <p:sldId id="259" r:id="rId12"/>
    <p:sldId id="260" r:id="rId13"/>
    <p:sldId id="294" r:id="rId14"/>
    <p:sldId id="295" r:id="rId15"/>
    <p:sldId id="315" r:id="rId16"/>
    <p:sldId id="263" r:id="rId17"/>
    <p:sldId id="296" r:id="rId18"/>
    <p:sldId id="297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267" r:id="rId35"/>
    <p:sldId id="285" r:id="rId36"/>
    <p:sldId id="286" r:id="rId37"/>
    <p:sldId id="289" r:id="rId38"/>
    <p:sldId id="287" r:id="rId39"/>
    <p:sldId id="288" r:id="rId40"/>
    <p:sldId id="282" r:id="rId41"/>
    <p:sldId id="292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87150" autoAdjust="0"/>
  </p:normalViewPr>
  <p:slideViewPr>
    <p:cSldViewPr>
      <p:cViewPr varScale="1">
        <p:scale>
          <a:sx n="74" d="100"/>
          <a:sy n="74" d="100"/>
        </p:scale>
        <p:origin x="85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3192" y="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6/17/2024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6/17/2024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AE" smtClean="0"/>
              <a:t>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541375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38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Total number of layers  - 467 </a:t>
            </a:r>
          </a:p>
          <a:p>
            <a:r>
              <a:rPr lang="en-IN" dirty="0"/>
              <a:t>Total number of convolution layers – 186</a:t>
            </a:r>
          </a:p>
          <a:p>
            <a:r>
              <a:rPr lang="en-IN" dirty="0"/>
              <a:t>Total number of pooling layers – 4 max, 2 average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5B7DE-1198-4F2F-B574-CA8CAE341642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35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June 18, 2024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shashwatwork/fruitnet-indian-fruits-dataset-with-qualit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0B9885-79F0-C383-41BF-63C13C2CF4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" t="171" r="10006" b="35983"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0" y="2103815"/>
            <a:ext cx="9141619" cy="2944282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Bahnschrift SemiBold" panose="020B0502040204020203" pitchFamily="34" charset="0"/>
              </a:rPr>
              <a:t>Fruit Eval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267494" y="4114800"/>
            <a:ext cx="12723812" cy="933297"/>
          </a:xfrm>
        </p:spPr>
        <p:txBody>
          <a:bodyPr>
            <a:noAutofit/>
          </a:bodyPr>
          <a:lstStyle/>
          <a:p>
            <a:endParaRPr lang="en-US" dirty="0">
              <a:latin typeface="Trebuchet MS" panose="020B0603020202020204" pitchFamily="34" charset="0"/>
            </a:endParaRPr>
          </a:p>
          <a:p>
            <a:pPr>
              <a:spcBef>
                <a:spcPts val="500"/>
              </a:spcBef>
            </a:pPr>
            <a:endParaRPr lang="en-US" sz="28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>
              <a:spcBef>
                <a:spcPts val="500"/>
              </a:spcBef>
            </a:pPr>
            <a:r>
              <a:rPr lang="en-US" dirty="0">
                <a:solidFill>
                  <a:schemeClr val="tx1"/>
                </a:solidFill>
                <a:latin typeface="Trebuchet MS" panose="020B0603020202020204" pitchFamily="34" charset="0"/>
              </a:rPr>
              <a:t>						</a:t>
            </a:r>
            <a:endParaRPr lang="en-US" sz="24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>
              <a:spcBef>
                <a:spcPts val="500"/>
              </a:spcBef>
            </a:pPr>
            <a:endParaRPr lang="en-US" sz="24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>
              <a:spcBef>
                <a:spcPts val="500"/>
              </a:spcBef>
            </a:pPr>
            <a:endParaRPr lang="en-US" sz="24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algn="ctr">
              <a:spcBef>
                <a:spcPts val="500"/>
              </a:spcBef>
            </a:pPr>
            <a:r>
              <a:rPr lang="en-US" sz="2400" dirty="0">
                <a:solidFill>
                  <a:schemeClr val="tx1"/>
                </a:solidFill>
                <a:latin typeface="Trebuchet MS" panose="020B0603020202020204" pitchFamily="34" charset="0"/>
              </a:rPr>
              <a:t>Aron Thomas(44)     </a:t>
            </a:r>
            <a:r>
              <a:rPr lang="en-US" sz="2400" dirty="0" err="1">
                <a:solidFill>
                  <a:schemeClr val="tx1"/>
                </a:solidFill>
                <a:latin typeface="Trebuchet MS" panose="020B0603020202020204" pitchFamily="34" charset="0"/>
              </a:rPr>
              <a:t>Athul</a:t>
            </a:r>
            <a:r>
              <a:rPr lang="en-US" sz="2400" dirty="0">
                <a:solidFill>
                  <a:schemeClr val="tx1"/>
                </a:solidFill>
                <a:latin typeface="Trebuchet MS" panose="020B0603020202020204" pitchFamily="34" charset="0"/>
              </a:rPr>
              <a:t> P Shibu(52)         </a:t>
            </a:r>
            <a:r>
              <a:rPr lang="en-US" sz="2400" dirty="0" err="1">
                <a:solidFill>
                  <a:schemeClr val="tx1"/>
                </a:solidFill>
                <a:latin typeface="Trebuchet MS" panose="020B0603020202020204" pitchFamily="34" charset="0"/>
              </a:rPr>
              <a:t>Athul</a:t>
            </a:r>
            <a:r>
              <a:rPr lang="en-US" sz="2400" dirty="0">
                <a:solidFill>
                  <a:schemeClr val="tx1"/>
                </a:solidFill>
                <a:latin typeface="Trebuchet MS" panose="020B0603020202020204" pitchFamily="34" charset="0"/>
              </a:rPr>
              <a:t> Mohan(51)      </a:t>
            </a:r>
            <a:r>
              <a:rPr lang="en-US" sz="2400" dirty="0" err="1">
                <a:solidFill>
                  <a:schemeClr val="tx1"/>
                </a:solidFill>
                <a:latin typeface="Trebuchet MS" panose="020B0603020202020204" pitchFamily="34" charset="0"/>
              </a:rPr>
              <a:t>Evana</a:t>
            </a:r>
            <a:r>
              <a:rPr lang="en-US" sz="2400" dirty="0">
                <a:solidFill>
                  <a:schemeClr val="tx1"/>
                </a:solidFill>
                <a:latin typeface="Trebuchet MS" panose="020B0603020202020204" pitchFamily="34" charset="0"/>
              </a:rPr>
              <a:t> Ann Benny(69)</a:t>
            </a:r>
          </a:p>
          <a:p>
            <a:r>
              <a:rPr lang="en-US" dirty="0">
                <a:latin typeface="Trebuchet MS" panose="020B0603020202020204" pitchFamily="34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8974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3C2C4-89FA-4BC8-B2A9-C48C41206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ahnschrift SemiBold" panose="020B0502040204020203" pitchFamily="34" charset="0"/>
              </a:rPr>
              <a:t>Circuit Diagram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976D1D-F332-4DF8-9989-BA102D2D2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A5EFD7-225E-44BE-9D10-2C1F00DEB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9147C4-4F9F-431D-B582-8B3C498E8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5291C6-1E0B-44C4-9141-BD8133D903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b="10000"/>
          <a:stretch/>
        </p:blipFill>
        <p:spPr>
          <a:xfrm>
            <a:off x="3807777" y="1713999"/>
            <a:ext cx="4418329" cy="446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6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4B43-EB51-4FF4-9623-919682B7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ahnschrift SemiBold" panose="020B0502040204020203" pitchFamily="34" charset="0"/>
              </a:rPr>
              <a:t>Code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6046F1-D5AB-44A5-BD1E-96B7576E0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1" y="1524000"/>
            <a:ext cx="9751059" cy="4648200"/>
          </a:xfrm>
        </p:spPr>
        <p:txBody>
          <a:bodyPr>
            <a:normAutofit/>
          </a:bodyPr>
          <a:lstStyle/>
          <a:p>
            <a:r>
              <a:rPr lang="en-IN" dirty="0">
                <a:latin typeface="Trebuchet MS" panose="020B0603020202020204" pitchFamily="34" charset="0"/>
              </a:rPr>
              <a:t>MQ3 is connected to pin D33 of ESP32.</a:t>
            </a:r>
          </a:p>
          <a:p>
            <a:r>
              <a:rPr lang="en-IN" dirty="0">
                <a:latin typeface="Trebuchet MS" panose="020B0603020202020204" pitchFamily="34" charset="0"/>
              </a:rPr>
              <a:t>The normal range of MQ3 values in air without any alcoholic content was measured to be around 120-200.</a:t>
            </a:r>
          </a:p>
          <a:p>
            <a:r>
              <a:rPr lang="en-IN" dirty="0">
                <a:latin typeface="Trebuchet MS" panose="020B0603020202020204" pitchFamily="34" charset="0"/>
              </a:rPr>
              <a:t>ppm (parts per million) concentration can also be calculated.</a:t>
            </a:r>
          </a:p>
          <a:p>
            <a:r>
              <a:rPr lang="en-US" dirty="0">
                <a:latin typeface="Trebuchet MS" panose="020B0603020202020204" pitchFamily="34" charset="0"/>
              </a:rPr>
              <a:t>A set of values are obtained from MQ3 and the average is calculated.</a:t>
            </a:r>
          </a:p>
          <a:p>
            <a:r>
              <a:rPr lang="en-US" dirty="0">
                <a:latin typeface="Trebuchet MS" panose="020B0603020202020204" pitchFamily="34" charset="0"/>
              </a:rPr>
              <a:t>Based on the value, the status is updated and LED pin is configured.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5E952F4-77B5-422D-9FC6-B3524D694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8FA1C26-AD2F-4F19-8757-3E986BA72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856970-FC87-417E-BF77-4F479366B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19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20F114E-B0C8-4945-8AEF-91DEBC74D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A917634-4B12-4D22-B71E-A5A3ED7ED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2FF84-88BB-4DF9-9789-B371008D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11</a:t>
            </a:r>
            <a:endParaRPr lang="en-A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C0C37F-1C01-47F9-A5A3-977A1C6E9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670900"/>
            <a:ext cx="6150220" cy="4831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A9D55F-B82C-4235-9FEB-C6926D04D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432" y="670900"/>
            <a:ext cx="4710546" cy="501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1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4792ED-E72C-46F8-861B-1364404AD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511535"/>
            <a:ext cx="9751060" cy="2003065"/>
          </a:xfrm>
        </p:spPr>
        <p:txBody>
          <a:bodyPr>
            <a:noAutofit/>
          </a:bodyPr>
          <a:lstStyle/>
          <a:p>
            <a:r>
              <a:rPr lang="en-US" dirty="0">
                <a:latin typeface="Bahnschrift SemiBold" panose="020B0502040204020203" pitchFamily="34" charset="0"/>
              </a:rPr>
              <a:t>Web UI</a:t>
            </a:r>
            <a:br>
              <a:rPr lang="en-US" dirty="0">
                <a:latin typeface="Bahnschrift SemiBold" panose="020B0502040204020203" pitchFamily="34" charset="0"/>
              </a:rPr>
            </a:br>
            <a:r>
              <a:rPr lang="en-US" dirty="0">
                <a:latin typeface="Bahnschrift SemiBold" panose="020B0502040204020203" pitchFamily="34" charset="0"/>
              </a:rPr>
              <a:t>		</a:t>
            </a:r>
            <a:br>
              <a:rPr lang="en-US" dirty="0">
                <a:latin typeface="Bahnschrift SemiBold" panose="020B0502040204020203" pitchFamily="34" charset="0"/>
              </a:rPr>
            </a:br>
            <a:r>
              <a:rPr lang="en-US" dirty="0">
                <a:latin typeface="Bahnschrift SemiBold" panose="020B0502040204020203" pitchFamily="34" charset="0"/>
              </a:rPr>
              <a:t>		Tools and Frameworks</a:t>
            </a:r>
          </a:p>
        </p:txBody>
      </p:sp>
      <p:pic>
        <p:nvPicPr>
          <p:cNvPr id="2" name="Picture 1" descr="A blue and orange shield with white letters&#10;&#10;Description automatically generated">
            <a:extLst>
              <a:ext uri="{FF2B5EF4-FFF2-40B4-BE49-F238E27FC236}">
                <a16:creationId xmlns:a16="http://schemas.microsoft.com/office/drawing/2014/main" id="{B54BAC5C-C8C1-0420-8B94-2E75BD517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43" y="2514600"/>
            <a:ext cx="3076566" cy="2463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F313D9-8274-9463-BB5C-BC4A07FEE875}"/>
              </a:ext>
            </a:extLst>
          </p:cNvPr>
          <p:cNvSpPr txBox="1"/>
          <p:nvPr/>
        </p:nvSpPr>
        <p:spPr>
          <a:xfrm>
            <a:off x="1903412" y="4114800"/>
            <a:ext cx="28479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b="1" dirty="0"/>
          </a:p>
          <a:p>
            <a:endParaRPr lang="en-IN" b="1" dirty="0"/>
          </a:p>
          <a:p>
            <a:r>
              <a:rPr lang="en-IN" sz="3600" b="1" dirty="0"/>
              <a:t>&lt;</a:t>
            </a:r>
            <a:r>
              <a:rPr lang="en-IN" b="1" dirty="0"/>
              <a:t>FRONT END</a:t>
            </a:r>
            <a:r>
              <a:rPr lang="en-IN" sz="3600" b="1" dirty="0"/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F679C-0B31-7618-C863-4013F20E97B8}"/>
              </a:ext>
            </a:extLst>
          </p:cNvPr>
          <p:cNvSpPr txBox="1"/>
          <p:nvPr/>
        </p:nvSpPr>
        <p:spPr>
          <a:xfrm>
            <a:off x="7923211" y="4026099"/>
            <a:ext cx="2285999" cy="1449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b="1" dirty="0"/>
          </a:p>
          <a:p>
            <a:endParaRPr lang="en-IN" b="1" dirty="0"/>
          </a:p>
          <a:p>
            <a:pPr>
              <a:spcBef>
                <a:spcPts val="500"/>
              </a:spcBef>
            </a:pPr>
            <a:r>
              <a:rPr lang="en-IN" sz="3600" b="1" dirty="0"/>
              <a:t>&lt;</a:t>
            </a:r>
            <a:r>
              <a:rPr lang="en-IN" b="1" dirty="0"/>
              <a:t>BACKEND</a:t>
            </a:r>
            <a:r>
              <a:rPr lang="en-IN" sz="3600" b="1" dirty="0"/>
              <a:t>&gt;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A6BFF2-5620-003C-F24A-4A4CE6909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9F4BBE-86CA-AA71-A0A2-B3D8C6FAB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1239F3-8CEE-4CC9-77EC-55F90EBF1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216" y="2947088"/>
            <a:ext cx="2947987" cy="16573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01B5CB-2DB7-4EC6-A533-80A1A6A9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12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8226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D267B-53FC-24FB-3298-A4F8B205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Bahnschrift SemiBold" panose="020B0502040204020203" pitchFamily="34" charset="0"/>
              </a:rPr>
              <a:t>Home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A8E6F9-2216-6458-1342-C1EDA103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02F94-5936-1954-0C80-BD96CA32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5F87DF-9788-D34B-9DFD-6A4C3141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212" y="1592406"/>
            <a:ext cx="8288400" cy="384596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E2808-6BC7-4D9E-82BA-B807DA35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E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18007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ED637C-3C6A-AF3A-AAB1-1AFC4DC34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8E8EA-E21B-E038-FB54-18984946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8EB361-5894-ED1F-B603-E0FC55284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306" y="914400"/>
            <a:ext cx="9066212" cy="43242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CA2DB6-69B2-4FF1-A99A-993C619B3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E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57542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1DA84-4DFF-D8EA-AC6E-76200115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ahnschrift SemiBold" panose="020B0502040204020203" pitchFamily="34" charset="0"/>
              </a:rPr>
              <a:t>upload.html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1E2E15-4BDF-F090-C41C-C62E9626F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5886B-09D6-BE0F-C5F1-6C32E28B2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63CA72-25D4-1B7A-56A3-410A0B84C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806" y="1828800"/>
            <a:ext cx="7923212" cy="3678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DA5AED-E2B3-76F3-64DA-33ADBCB56C0A}"/>
              </a:ext>
            </a:extLst>
          </p:cNvPr>
          <p:cNvSpPr txBox="1"/>
          <p:nvPr/>
        </p:nvSpPr>
        <p:spPr>
          <a:xfrm>
            <a:off x="5363083" y="2590800"/>
            <a:ext cx="16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latin typeface="Aptos Narrow" panose="020B0004020202020204" pitchFamily="34" charset="0"/>
              </a:rPr>
              <a:t>download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65A66-B450-4594-8C0D-4D8895DA1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15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6934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04EB-7435-6873-4A7D-13387529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1" y="685800"/>
            <a:ext cx="9701505" cy="838200"/>
          </a:xfrm>
        </p:spPr>
        <p:txBody>
          <a:bodyPr>
            <a:normAutofit/>
          </a:bodyPr>
          <a:lstStyle/>
          <a:p>
            <a:r>
              <a:rPr lang="en-IN" dirty="0">
                <a:latin typeface="Bahnschrift SemiBold" panose="020B0502040204020203" pitchFamily="34" charset="0"/>
              </a:rPr>
              <a:t>output.html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010B1D-61D7-E0F9-2036-1E47505CE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19399-27B8-E54B-C983-AACB3DAC1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24D190-82C5-7AF6-2071-CF7124BA9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077" y="1620072"/>
            <a:ext cx="7596669" cy="361785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39463-DED6-4F56-AAF9-C7A466465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E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3704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CE63E-B8A9-E022-FB2E-518475E0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nek Malayalam Medium SemiBold" pitchFamily="2" charset="0"/>
                <a:cs typeface="Anek Malayalam Medium SemiBold" pitchFamily="2" charset="0"/>
              </a:rPr>
              <a:t>Code – Web UI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81ADAE-7CC7-BC59-257D-990D4AFB6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Fruit Eval | Final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92610-28BF-1B28-87F5-8414AF56F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D58D7-234E-D996-D002-8C44DDB25C21}"/>
              </a:ext>
            </a:extLst>
          </p:cNvPr>
          <p:cNvSpPr txBox="1"/>
          <p:nvPr/>
        </p:nvSpPr>
        <p:spPr>
          <a:xfrm>
            <a:off x="912812" y="1676400"/>
            <a:ext cx="28194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Index. 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D792CE-1B44-16A3-0C99-CDCAF6EC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2362200"/>
            <a:ext cx="5029200" cy="359730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FF89FC7-0688-0DB2-87DA-B4081D261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12" y="2434457"/>
            <a:ext cx="4875212" cy="198908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16E95-42F8-4083-87BA-A43AF9B1C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E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7932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0FA53-E236-E71B-D9DD-408F5E1D3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Styles.css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5AA888-2F94-3995-07C5-05E1B7C6A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D9F4D-449B-69A0-EF1F-101D19044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711323-5A26-1DD3-2CBE-15BE51C6D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600200"/>
            <a:ext cx="3048000" cy="419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83B55F-64ED-B700-4CA4-3251EDB32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812" y="1665694"/>
            <a:ext cx="2827620" cy="40600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AF4ED3-032F-4373-24DD-B50CDC87D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719" y="1752600"/>
            <a:ext cx="3429415" cy="184111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37BF9-5A84-46B1-BBB1-FB739736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E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9694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C0466-9CCB-4AC3-B046-4C10C4755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ahnschrift SemiBold" panose="020B0502040204020203" pitchFamily="34" charset="0"/>
              </a:rPr>
              <a:t>Group Members And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2D78C-4B48-4254-9E86-1AE90B3C6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en-US" dirty="0">
                <a:latin typeface="Trebuchet MS" panose="020B0603020202020204" pitchFamily="34" charset="0"/>
              </a:rPr>
              <a:t>Dr. Amal M R – Guide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latin typeface="Trebuchet MS" panose="020B0603020202020204" pitchFamily="34" charset="0"/>
              </a:rPr>
              <a:t>Aron Thomas  – Data Model and Training.</a:t>
            </a:r>
          </a:p>
          <a:p>
            <a:pPr algn="just">
              <a:lnSpc>
                <a:spcPct val="100000"/>
              </a:lnSpc>
            </a:pPr>
            <a:r>
              <a:rPr lang="en-US" dirty="0" err="1">
                <a:latin typeface="Trebuchet MS" panose="020B0603020202020204" pitchFamily="34" charset="0"/>
              </a:rPr>
              <a:t>Evana</a:t>
            </a:r>
            <a:r>
              <a:rPr lang="en-US" dirty="0">
                <a:latin typeface="Trebuchet MS" panose="020B0603020202020204" pitchFamily="34" charset="0"/>
              </a:rPr>
              <a:t> Ann Benny  – Web Interface Developer.</a:t>
            </a:r>
          </a:p>
          <a:p>
            <a:pPr algn="just">
              <a:lnSpc>
                <a:spcPct val="100000"/>
              </a:lnSpc>
            </a:pPr>
            <a:r>
              <a:rPr lang="en-US" dirty="0" err="1">
                <a:latin typeface="Trebuchet MS" panose="020B0603020202020204" pitchFamily="34" charset="0"/>
              </a:rPr>
              <a:t>Athul</a:t>
            </a:r>
            <a:r>
              <a:rPr lang="en-US" dirty="0">
                <a:latin typeface="Trebuchet MS" panose="020B0603020202020204" pitchFamily="34" charset="0"/>
              </a:rPr>
              <a:t> Mohan – Hardware Implementation.</a:t>
            </a:r>
          </a:p>
          <a:p>
            <a:pPr algn="just">
              <a:lnSpc>
                <a:spcPct val="100000"/>
              </a:lnSpc>
            </a:pPr>
            <a:r>
              <a:rPr lang="en-US" dirty="0" err="1">
                <a:latin typeface="Trebuchet MS" panose="020B0603020202020204" pitchFamily="34" charset="0"/>
              </a:rPr>
              <a:t>Athul</a:t>
            </a:r>
            <a:r>
              <a:rPr lang="en-US" dirty="0">
                <a:latin typeface="Trebuchet MS" panose="020B0603020202020204" pitchFamily="34" charset="0"/>
              </a:rPr>
              <a:t> P Shibu  - Hardware Implementation.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FAEC2-4998-2961-6CF5-4A3638AC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6CAF8-3D4C-7999-36E5-70CA7C177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6998F-A07F-2245-1E2E-1C5FD1D1D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34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AEC8DE-E55A-732A-4AF1-72FBA8855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6B753-A944-60D4-032A-54530375A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E6B01-4FA2-7617-5018-0BCB31723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685800"/>
            <a:ext cx="3429996" cy="419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7E310D-9197-8841-5A57-6A0B5FCA5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812" y="685800"/>
            <a:ext cx="3205546" cy="23777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31E421-0C82-2047-6E51-46415BEE1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412" y="707923"/>
            <a:ext cx="3684327" cy="4191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85098-1744-452B-8436-BC91421B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E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7000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63B1B8-1FFB-513A-D358-CC8D836EA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8205B-5A3F-22D3-F97B-939D32FC0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DFA6AB-D52E-1FF3-A0A7-D30256FD9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762000"/>
            <a:ext cx="4096962" cy="38532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520456-FD5B-A3CC-FD07-2579F66E9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412" y="752168"/>
            <a:ext cx="3501002" cy="4724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D6A20-7568-4EB6-BD03-1509475A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E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9187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6D09-2976-D31D-29AE-588F74D5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Script.js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745BD1-4CD6-CDA4-A957-9EEF36DD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344ED-CAB0-873F-25CC-AF39E0F07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34DFF-CD7D-2325-A537-5BDDCE6B7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205" y="1447800"/>
            <a:ext cx="5947756" cy="4114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C7614-F358-4480-BB33-33D5040E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E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92902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8747E7-2601-A6AD-B497-CC53855F6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D296C0-2C6C-E808-0483-A590DBE99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43ADF6-6791-FFEF-A45E-80EF812C2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12" y="838200"/>
            <a:ext cx="6732307" cy="46014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8930B4-42CD-4659-884A-80D343282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E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60264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F2EAD5-10C5-9D86-EF16-A50B8CC84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4A19DF-3625-2FB8-7623-8F3680796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46B67-D5F4-6BDE-3BFB-61BB2659D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12" y="685800"/>
            <a:ext cx="7045101" cy="49961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87753-C6DC-4A81-9341-01C466EC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E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46727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33C8-9833-6C5A-F907-09234138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Upload.html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59121C-D0F3-D5FC-0689-11402AE5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3C3D7-5C2A-D9D6-B989-DC7C48974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D6B584-2D5A-9919-A804-F52BA570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2" y="1447800"/>
            <a:ext cx="7010400" cy="422951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193AC-2A81-4700-B4F9-041C6CAF1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E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7828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D3C72B-C10C-BCE9-0D28-BEC2FD083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32E0E4-068F-1820-5B52-E8E2BEDEE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D37EE-FEE4-5C93-2F8A-89F1F953F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12" y="609600"/>
            <a:ext cx="7177273" cy="50772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E72BE-FB27-4FB9-8767-7DE8D8A39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E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863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5864CB-9FFF-B78F-D2B4-568EC3B52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28A927-B802-24FC-FC6D-196689AD6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0B14A5-DC0F-1D56-17B4-3CF4B43C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412" y="762000"/>
            <a:ext cx="6553200" cy="47387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4E40E-E244-414D-AAF4-DC29525B1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E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21473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57686-A01C-F86C-F0CC-131F0935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Upload.js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1C6F0-E332-E825-10D1-62BFC69FB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1DA62-C623-EFCB-751D-DA1B03697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21B784-2708-EEC8-6F30-364BBC47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619" y="1524000"/>
            <a:ext cx="6728393" cy="40789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D4297-8641-4686-B77A-E62C82A3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E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54367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0F5D-173F-B3B2-AE21-F8ECEFF8D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Output.html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CD231A-69CC-03B5-8F74-F84293DCA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A0281-A816-0259-17B8-ACF577FD0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C672DB-AA9B-B73C-DB47-442E4003D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2" y="1484671"/>
            <a:ext cx="5354721" cy="412458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1465C-9A38-460E-BCF2-8982AB380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E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87698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Bahnschrift SemiBold" panose="020B0502040204020203" pitchFamily="34" charset="0"/>
              </a:rPr>
              <a:t>Index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Trebuchet MS" panose="020B0603020202020204" pitchFamily="34" charset="0"/>
              </a:rPr>
              <a:t>Introduction</a:t>
            </a:r>
          </a:p>
          <a:p>
            <a:r>
              <a:rPr lang="en-US" dirty="0">
                <a:latin typeface="Trebuchet MS" panose="020B0603020202020204" pitchFamily="34" charset="0"/>
              </a:rPr>
              <a:t>Problem Definition</a:t>
            </a:r>
          </a:p>
          <a:p>
            <a:r>
              <a:rPr lang="en-US" dirty="0">
                <a:latin typeface="Trebuchet MS" panose="020B0603020202020204" pitchFamily="34" charset="0"/>
              </a:rPr>
              <a:t>System Overview</a:t>
            </a:r>
          </a:p>
          <a:p>
            <a:r>
              <a:rPr lang="en-US" dirty="0">
                <a:latin typeface="Trebuchet MS" panose="020B0603020202020204" pitchFamily="34" charset="0"/>
              </a:rPr>
              <a:t>Functionalities</a:t>
            </a:r>
          </a:p>
          <a:p>
            <a:r>
              <a:rPr lang="en-US" dirty="0">
                <a:latin typeface="Trebuchet MS" panose="020B0603020202020204" pitchFamily="34" charset="0"/>
              </a:rPr>
              <a:t>Timeline</a:t>
            </a:r>
          </a:p>
          <a:p>
            <a:r>
              <a:rPr lang="en-US" dirty="0">
                <a:latin typeface="Trebuchet MS" panose="020B0603020202020204" pitchFamily="34" charset="0"/>
              </a:rPr>
              <a:t>Components</a:t>
            </a:r>
          </a:p>
          <a:p>
            <a:pPr lvl="1"/>
            <a:r>
              <a:rPr lang="en-US" dirty="0">
                <a:latin typeface="Trebuchet MS" panose="020B0603020202020204" pitchFamily="34" charset="0"/>
              </a:rPr>
              <a:t>Hardware</a:t>
            </a:r>
          </a:p>
          <a:p>
            <a:pPr lvl="1"/>
            <a:r>
              <a:rPr lang="en-US" dirty="0">
                <a:latin typeface="Trebuchet MS" panose="020B0603020202020204" pitchFamily="34" charset="0"/>
              </a:rPr>
              <a:t>Web UI</a:t>
            </a:r>
          </a:p>
          <a:p>
            <a:pPr lvl="1"/>
            <a:r>
              <a:rPr lang="en-US" dirty="0">
                <a:latin typeface="Trebuchet MS" panose="020B0603020202020204" pitchFamily="34" charset="0"/>
              </a:rPr>
              <a:t>Software</a:t>
            </a:r>
          </a:p>
          <a:p>
            <a:r>
              <a:rPr lang="en-US" dirty="0">
                <a:latin typeface="Trebuchet MS" panose="020B0603020202020204" pitchFamily="34" charset="0"/>
              </a:rPr>
              <a:t>Courses Taken</a:t>
            </a:r>
          </a:p>
          <a:p>
            <a:r>
              <a:rPr lang="en-US" dirty="0">
                <a:latin typeface="Trebuchet MS" panose="020B0603020202020204" pitchFamily="34" charset="0"/>
              </a:rPr>
              <a:t>Project Status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CFD611-BEA3-4255-8DB1-B5B223585D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2412" y="6448425"/>
            <a:ext cx="1827531" cy="180976"/>
          </a:xfrm>
        </p:spPr>
        <p:txBody>
          <a:bodyPr/>
          <a:lstStyle/>
          <a:p>
            <a:r>
              <a:rPr lang="en-US"/>
              <a:t>June 18, 2024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073D49-1C4A-3FCA-36AF-67E88285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B229C-03DC-01B8-7CB1-97C511BF3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01B89C-5C21-C266-1C53-970D8EAF2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91D3DB-FB82-2069-7158-E7A5733B0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3594A-3A80-1B99-B6C4-CD6E31E6C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751" y="1752366"/>
            <a:ext cx="5001323" cy="33532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41C4A-03CD-4C53-B209-6F8B453E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E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232592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4414" y="346235"/>
            <a:ext cx="9751060" cy="1066800"/>
          </a:xfrm>
        </p:spPr>
        <p:txBody>
          <a:bodyPr/>
          <a:lstStyle/>
          <a:p>
            <a:r>
              <a:rPr lang="en-GB" dirty="0">
                <a:latin typeface="Bahnschrift SemiBold" panose="020B0502040204020203" pitchFamily="34" charset="0"/>
              </a:rPr>
              <a:t>Software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83972-D3BD-434A-BC0B-FE0649AD8122}"/>
              </a:ext>
            </a:extLst>
          </p:cNvPr>
          <p:cNvSpPr txBox="1"/>
          <p:nvPr/>
        </p:nvSpPr>
        <p:spPr>
          <a:xfrm flipH="1">
            <a:off x="1224414" y="1600200"/>
            <a:ext cx="9751060" cy="328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rebuchet MS" panose="020B0603020202020204" pitchFamily="34" charset="0"/>
              </a:rPr>
              <a:t>Convolutional Neural Networks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161616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Convolutional Neural </a:t>
            </a:r>
            <a:r>
              <a:rPr lang="en-US" sz="1800" dirty="0">
                <a:solidFill>
                  <a:srgbClr val="161616"/>
                </a:solidFill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solidFill>
                  <a:srgbClr val="161616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etworks(CNNs) are a type of neural network that have high efficiency and accuracy with inputs pertaining to audio, image, speech, etc.</a:t>
            </a:r>
            <a:endParaRPr lang="en-US" sz="1800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161616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CNNs mainly have three types of layers:</a:t>
            </a:r>
            <a:endParaRPr lang="en-US" sz="1800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Font typeface="IBM Plex Sans" panose="020B0503050203000203" pitchFamily="34" charset="0"/>
              <a:buAutoNum type="arabicPeriod"/>
            </a:pPr>
            <a:r>
              <a:rPr lang="en-IN" sz="18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Convolution Layer</a:t>
            </a:r>
            <a:endParaRPr lang="en-US" sz="1800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Font typeface="IBM Plex Sans" panose="020B0503050203000203" pitchFamily="34" charset="0"/>
              <a:buAutoNum type="arabicPeriod"/>
            </a:pPr>
            <a:r>
              <a:rPr lang="en-IN" sz="18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Pooling Layer</a:t>
            </a:r>
            <a:endParaRPr lang="en-US" sz="1800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161616"/>
              </a:buClr>
              <a:buFont typeface="IBM Plex Sans" panose="020B0503050203000203" pitchFamily="34" charset="0"/>
              <a:buAutoNum type="arabicPeriod"/>
            </a:pPr>
            <a:r>
              <a:rPr lang="en-IN" sz="18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Fully Connected Layer</a:t>
            </a:r>
            <a:endParaRPr lang="en-US" sz="1800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A1269-B46F-4CFD-AA1C-5556475F65B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2856388"/>
            <a:ext cx="5029200" cy="312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0DEC00-AA9F-47E8-9089-3F3A4237DCC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14" y="4227988"/>
            <a:ext cx="4724401" cy="175037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15199-BD95-4684-43FD-35509F6FF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F933D-FAB2-4A9F-C41C-A0EF224E3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2359A-3B94-4AAA-98E7-E558F68E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E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54484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04D3D-BF76-473C-A937-ED65F9EA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hnschrift SemiBold" panose="020B0502040204020203" pitchFamily="34" charset="0"/>
              </a:rPr>
              <a:t>Data Model 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E58735-6E42-48BB-9508-420E70E4A46B}"/>
              </a:ext>
            </a:extLst>
          </p:cNvPr>
          <p:cNvSpPr txBox="1"/>
          <p:nvPr/>
        </p:nvSpPr>
        <p:spPr>
          <a:xfrm flipH="1">
            <a:off x="1224414" y="1447800"/>
            <a:ext cx="76893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800" b="1" dirty="0"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b="1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Inception-ResNet-v2</a:t>
            </a:r>
            <a:r>
              <a:rPr lang="en-GB" sz="18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convolutional neural network that is </a:t>
            </a:r>
            <a:r>
              <a:rPr lang="en-GB" sz="1800" dirty="0"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pre-</a:t>
            </a:r>
            <a:r>
              <a:rPr lang="en-GB" sz="18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trained on more than a million images from the ImageNet database. </a:t>
            </a:r>
          </a:p>
          <a:p>
            <a:endParaRPr lang="en-GB" sz="1800" dirty="0"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b="1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ImageNet</a:t>
            </a:r>
            <a:r>
              <a:rPr lang="en-GB" sz="18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image database organized according to the WordNet hierarchy in which each node of the hierarchy is depicted by hundreds and thousands of images.</a:t>
            </a:r>
          </a:p>
          <a:p>
            <a:endParaRPr lang="en-GB" sz="1800" dirty="0"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936EC4-CC52-49DC-9643-FDF3936CBEF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t="54" r="25659" b="21406"/>
          <a:stretch/>
        </p:blipFill>
        <p:spPr bwMode="auto">
          <a:xfrm>
            <a:off x="8913812" y="-76199"/>
            <a:ext cx="2742565" cy="64769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1BFF52-67E6-46B4-BBD4-AA456284FBD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52" y="4061836"/>
            <a:ext cx="6989044" cy="12932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ED2046-FDCC-771F-0DCE-2E2C25F11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179248-17D2-24F5-83BD-4B0E3F54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A5429D-E3B6-4969-A2A1-7C34D941E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31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59190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7C8E-F59A-40EC-B04B-71B49BA5D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295400"/>
            <a:ext cx="9751060" cy="4876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latin typeface="Trebuchet MS" panose="020B0603020202020204" pitchFamily="34" charset="0"/>
              </a:rPr>
              <a:t>Data model used for transfer learning : 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  <a:latin typeface="Trebuchet MS" panose="020B0603020202020204" pitchFamily="34" charset="0"/>
              </a:rPr>
              <a:t>Inception-ResNet-V2</a:t>
            </a:r>
          </a:p>
          <a:p>
            <a:pPr marL="0" indent="0">
              <a:buNone/>
            </a:pPr>
            <a:r>
              <a:rPr lang="en-GB" dirty="0">
                <a:latin typeface="Trebuchet MS" panose="020B0603020202020204" pitchFamily="34" charset="0"/>
              </a:rPr>
              <a:t>Dataset used for model training : 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  <a:latin typeface="Trebuchet MS" panose="020B0603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FruitNet</a:t>
            </a:r>
            <a:endParaRPr lang="en-GB" dirty="0">
              <a:solidFill>
                <a:schemeClr val="accent4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Trebuchet MS" panose="020B0603020202020204" pitchFamily="34" charset="0"/>
              </a:rPr>
              <a:t>Total number of training images :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Trebuchet MS" panose="020B0603020202020204" pitchFamily="34" charset="0"/>
              </a:rPr>
              <a:t>18,452</a:t>
            </a:r>
            <a:r>
              <a:rPr lang="en-US" dirty="0">
                <a:latin typeface="Trebuchet MS" panose="020B0603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Trebuchet MS" panose="020B0603020202020204" pitchFamily="34" charset="0"/>
              </a:rPr>
              <a:t>Total number of image classes :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Trebuchet MS" panose="020B0603020202020204" pitchFamily="34" charset="0"/>
              </a:rPr>
              <a:t>12</a:t>
            </a:r>
          </a:p>
          <a:p>
            <a:pPr marL="0" indent="0">
              <a:buNone/>
            </a:pPr>
            <a:r>
              <a:rPr lang="en-GB" dirty="0">
                <a:latin typeface="Trebuchet MS" panose="020B0603020202020204" pitchFamily="34" charset="0"/>
              </a:rPr>
              <a:t>Total number of model parameters trained : 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  <a:latin typeface="Trebuchet MS" panose="020B0603020202020204" pitchFamily="34" charset="0"/>
              </a:rPr>
              <a:t>18,444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Trebuchet MS" panose="020B0603020202020204" pitchFamily="34" charset="0"/>
              </a:rPr>
              <a:t>Epochs trained :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Trebuchet MS" panose="020B0603020202020204" pitchFamily="34" charset="0"/>
              </a:rPr>
              <a:t>10</a:t>
            </a:r>
          </a:p>
          <a:p>
            <a:pPr marL="0" indent="0">
              <a:buNone/>
            </a:pPr>
            <a:r>
              <a:rPr lang="en-US" dirty="0">
                <a:latin typeface="Trebuchet MS" panose="020B0603020202020204" pitchFamily="34" charset="0"/>
              </a:rPr>
              <a:t>Optimizer used</a:t>
            </a:r>
            <a:r>
              <a:rPr lang="en-US" baseline="-25000" dirty="0">
                <a:latin typeface="Trebuchet MS" panose="020B0603020202020204" pitchFamily="34" charset="0"/>
              </a:rPr>
              <a:t> </a:t>
            </a:r>
            <a:r>
              <a:rPr lang="en-US" dirty="0">
                <a:latin typeface="Trebuchet MS" panose="020B0603020202020204" pitchFamily="34" charset="0"/>
              </a:rPr>
              <a:t>: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Trebuchet MS" panose="020B0603020202020204" pitchFamily="34" charset="0"/>
              </a:rPr>
              <a:t>Adam</a:t>
            </a:r>
          </a:p>
          <a:p>
            <a:pPr marL="0" indent="0">
              <a:buNone/>
            </a:pPr>
            <a:r>
              <a:rPr lang="en-US" dirty="0">
                <a:latin typeface="Trebuchet MS" panose="020B0603020202020204" pitchFamily="34" charset="0"/>
              </a:rPr>
              <a:t>Achieved accuracy : Training -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Trebuchet MS" panose="020B0603020202020204" pitchFamily="34" charset="0"/>
              </a:rPr>
              <a:t>89.10%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,</a:t>
            </a:r>
            <a:r>
              <a:rPr lang="en-US" dirty="0">
                <a:latin typeface="Trebuchet MS" panose="020B0603020202020204" pitchFamily="34" charset="0"/>
              </a:rPr>
              <a:t>Validation –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Trebuchet MS" panose="020B0603020202020204" pitchFamily="34" charset="0"/>
              </a:rPr>
              <a:t>92.65% </a:t>
            </a:r>
          </a:p>
          <a:p>
            <a:pPr marL="0" indent="0">
              <a:buNone/>
            </a:pPr>
            <a:r>
              <a:rPr lang="en-US" dirty="0">
                <a:latin typeface="Trebuchet MS" panose="020B0603020202020204" pitchFamily="34" charset="0"/>
              </a:rPr>
              <a:t>Loss minimization : Training –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Trebuchet MS" panose="020B0603020202020204" pitchFamily="34" charset="0"/>
              </a:rPr>
              <a:t>35.64%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,</a:t>
            </a:r>
            <a:r>
              <a:rPr lang="en-US" dirty="0">
                <a:latin typeface="Trebuchet MS" panose="020B0603020202020204" pitchFamily="34" charset="0"/>
              </a:rPr>
              <a:t>Validation –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Trebuchet MS" panose="020B0603020202020204" pitchFamily="34" charset="0"/>
              </a:rPr>
              <a:t>27.76%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74C91-7B2D-4231-B247-8D404477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0D1131-E041-4BBD-8AB3-913D8E32B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3CB66-372E-40B6-B41B-7BB02DC72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E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69463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8B7A4-53B7-45FB-A0E7-2E360BFA0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Bahnschrift SemiBold" panose="020B0502040204020203" pitchFamily="34" charset="0"/>
              </a:rPr>
              <a:t>Model Summary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8CF68F-67C0-4B5D-BFAC-3AE8FB4EE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4390" y="1600200"/>
            <a:ext cx="5700045" cy="4572000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A0B3CCA-D9C6-48E2-8D35-1F43F2E7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FC824E-6A1B-4429-847C-149EC3E2E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0E3D58-2847-4838-A477-92335A0B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E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21695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A0BAA-5BFF-4789-BB09-C76A8F32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Bahnschrift SemiBold" panose="020B0502040204020203" pitchFamily="34" charset="0"/>
              </a:rPr>
              <a:t>Confusion Matrix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D51CAC-67B9-4281-9E36-F889F5324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4537" y="1600200"/>
            <a:ext cx="5619750" cy="4429307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7F1B052-CD2F-4BB3-BFFA-2E4ACEE2D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85DEA6-DB3C-4C25-85DB-C4AB2B13D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486E62-5A6A-426E-890A-72DF33FBF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34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80564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9C1A-2AF0-405A-9FC3-4E8BD8CE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Bahnschrift SemiBold" panose="020B0502040204020203" pitchFamily="34" charset="0"/>
              </a:rPr>
              <a:t>Graphs of Accuracy and Loss 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EE914C2-CF25-43DD-B207-295ADAC71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2110326"/>
            <a:ext cx="9750425" cy="355174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083E69-C736-4565-9FA8-58B60A1FE20B}"/>
              </a:ext>
            </a:extLst>
          </p:cNvPr>
          <p:cNvSpPr txBox="1"/>
          <p:nvPr/>
        </p:nvSpPr>
        <p:spPr>
          <a:xfrm>
            <a:off x="1218566" y="6096000"/>
            <a:ext cx="9751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blue line - training        orange line - validation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31D884E-E498-46B8-9140-F1BAC0D17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8148ED2-8551-4B0B-84F5-0F7F98795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9A5A3-9048-4E32-9393-37B77D237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E" dirty="0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41661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B5A45-437F-F498-CD10-502299107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05535-210D-319D-603C-8CC665156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Courses Taken by The 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1FE69-D0AC-5CAE-5FFE-BE231562D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2400" dirty="0">
              <a:latin typeface="Trebuchet MS" panose="020B0603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>
              <a:latin typeface="Trebuchet MS" panose="020B0603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Trebuchet MS" panose="020B0603020202020204" pitchFamily="34" charset="0"/>
              </a:rPr>
              <a:t>Aron Thomas 	– Introduction to Machine Learning – IIT Madras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Trebuchet MS" panose="020B0603020202020204" pitchFamily="34" charset="0"/>
              </a:rPr>
              <a:t>		- Deep Learning – IIT Ropar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latin typeface="Trebuchet MS" panose="020B0603020202020204" pitchFamily="34" charset="0"/>
              </a:rPr>
              <a:t>Evana</a:t>
            </a:r>
            <a:r>
              <a:rPr lang="en-US" sz="2400" dirty="0">
                <a:latin typeface="Trebuchet MS" panose="020B0603020202020204" pitchFamily="34" charset="0"/>
              </a:rPr>
              <a:t> Ann Benny – Machine learning for finance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latin typeface="Trebuchet MS" panose="020B0603020202020204" pitchFamily="34" charset="0"/>
              </a:rPr>
              <a:t>Athul</a:t>
            </a:r>
            <a:r>
              <a:rPr lang="en-US" sz="2400" dirty="0">
                <a:latin typeface="Trebuchet MS" panose="020B0603020202020204" pitchFamily="34" charset="0"/>
              </a:rPr>
              <a:t> Mohan – Machine Learning with python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latin typeface="Trebuchet MS" panose="020B0603020202020204" pitchFamily="34" charset="0"/>
              </a:rPr>
              <a:t>Athul</a:t>
            </a:r>
            <a:r>
              <a:rPr lang="en-US" sz="2400" dirty="0">
                <a:latin typeface="Trebuchet MS" panose="020B0603020202020204" pitchFamily="34" charset="0"/>
              </a:rPr>
              <a:t> P Shibu – Internet of Things and Communication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02E8A-F3C1-0746-6043-499093A81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1E6B6-4A7E-137D-D1C7-326BD48C1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B00D8-CF77-44C0-916D-31A89B710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E" dirty="0"/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42418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C32B-D8EB-4811-8557-21F5E227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414" y="2781300"/>
            <a:ext cx="9751060" cy="1295400"/>
          </a:xfrm>
        </p:spPr>
        <p:txBody>
          <a:bodyPr/>
          <a:lstStyle/>
          <a:p>
            <a:pPr algn="ctr"/>
            <a:r>
              <a:rPr lang="en-GB" dirty="0">
                <a:latin typeface="Bahnschrift SemiBold" panose="020B0502040204020203" pitchFamily="34" charset="0"/>
              </a:rPr>
              <a:t>THANK YOU</a:t>
            </a:r>
            <a:endParaRPr 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8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69E5-16CA-4576-95A9-57C23832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889" y="2963410"/>
            <a:ext cx="9751060" cy="784372"/>
          </a:xfrm>
        </p:spPr>
        <p:txBody>
          <a:bodyPr/>
          <a:lstStyle/>
          <a:p>
            <a:r>
              <a:rPr lang="en-GB" dirty="0">
                <a:latin typeface="Bahnschrift SemiBold" panose="020B0502040204020203" pitchFamily="34" charset="0"/>
              </a:rPr>
              <a:t>Problem Definition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B59C5-1935-437D-BC6D-BA6056502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3889" y="1600200"/>
            <a:ext cx="9751060" cy="1363211"/>
          </a:xfrm>
        </p:spPr>
        <p:txBody>
          <a:bodyPr>
            <a:noAutofit/>
          </a:bodyPr>
          <a:lstStyle/>
          <a:p>
            <a:r>
              <a:rPr lang="en-GB" sz="2400" dirty="0">
                <a:latin typeface="Trebuchet MS" panose="020B0603020202020204" pitchFamily="34" charset="0"/>
              </a:rPr>
              <a:t>This is a system that can classify fruits based on their quality.</a:t>
            </a:r>
            <a:endParaRPr lang="en-US" sz="2400" dirty="0">
              <a:latin typeface="Trebuchet MS" panose="020B0603020202020204" pitchFamily="34" charset="0"/>
            </a:endParaRPr>
          </a:p>
          <a:p>
            <a:r>
              <a:rPr lang="en-US" sz="2400" dirty="0">
                <a:latin typeface="Trebuchet MS" panose="020B0603020202020204" pitchFamily="34" charset="0"/>
              </a:rPr>
              <a:t>IoT sensors and camera hardware are used to qualitatively assess the freshness of fruits.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2C5B687-FD33-48EF-BE49-7D953C118C99}"/>
              </a:ext>
            </a:extLst>
          </p:cNvPr>
          <p:cNvSpPr txBox="1">
            <a:spLocks/>
          </p:cNvSpPr>
          <p:nvPr/>
        </p:nvSpPr>
        <p:spPr>
          <a:xfrm>
            <a:off x="1373889" y="3048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Bahnschrift SemiBold" panose="020B0502040204020203" pitchFamily="34" charset="0"/>
              </a:rPr>
              <a:t>Introduction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69C239-A56D-4FBF-9AB0-CC2207D5F1F6}"/>
              </a:ext>
            </a:extLst>
          </p:cNvPr>
          <p:cNvSpPr txBox="1">
            <a:spLocks/>
          </p:cNvSpPr>
          <p:nvPr/>
        </p:nvSpPr>
        <p:spPr>
          <a:xfrm>
            <a:off x="1373889" y="3657600"/>
            <a:ext cx="9751060" cy="2286000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GB" sz="2200" dirty="0">
                <a:latin typeface="Trebuchet MS" panose="020B0603020202020204" pitchFamily="34" charset="0"/>
              </a:rPr>
              <a:t>The current agricultural industry faces challenges in efficiently and accurately determining fruit quality, which directly impacts yield, market value, and overall productivity. </a:t>
            </a:r>
          </a:p>
          <a:p>
            <a:pPr>
              <a:spcBef>
                <a:spcPts val="500"/>
              </a:spcBef>
            </a:pPr>
            <a:r>
              <a:rPr lang="en-GB" sz="2200" dirty="0">
                <a:latin typeface="Trebuchet MS" panose="020B0603020202020204" pitchFamily="34" charset="0"/>
              </a:rPr>
              <a:t>Traditional methods are often time-consuming. </a:t>
            </a:r>
          </a:p>
          <a:p>
            <a:pPr>
              <a:spcBef>
                <a:spcPts val="500"/>
              </a:spcBef>
            </a:pPr>
            <a:r>
              <a:rPr lang="en-GB" sz="2200" dirty="0">
                <a:latin typeface="Trebuchet MS" panose="020B0603020202020204" pitchFamily="34" charset="0"/>
              </a:rPr>
              <a:t>This project deals with these problems by creating a robust and efficient solution that assesses fruit quality based on various parameters such as colour, smell, size, texture, and defects</a:t>
            </a:r>
            <a:endParaRPr lang="en-US" sz="2200" dirty="0">
              <a:latin typeface="Trebuchet MS" panose="020B0603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E6F4F34-4172-F1CE-843D-F1C9F714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221C3B-53D9-4A62-7C62-55FE8A68D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C7D6A5-4DBC-135E-0587-9385CE6D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005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hnschrift SemiBold" panose="020B0502040204020203" pitchFamily="34" charset="0"/>
              </a:rPr>
              <a:t>System Overview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9751060" cy="4572000"/>
          </a:xfrm>
        </p:spPr>
        <p:txBody>
          <a:bodyPr/>
          <a:lstStyle/>
          <a:p>
            <a:r>
              <a:rPr lang="en-GB" dirty="0">
                <a:latin typeface="Trebuchet MS" panose="020B0603020202020204" pitchFamily="34" charset="0"/>
              </a:rPr>
              <a:t>The system is composed of two parts:</a:t>
            </a:r>
            <a:r>
              <a:rPr lang="en-US" dirty="0">
                <a:latin typeface="Trebuchet MS" panose="020B0603020202020204" pitchFamily="34" charset="0"/>
              </a:rPr>
              <a:t> A software part and a hardware part.</a:t>
            </a:r>
          </a:p>
          <a:p>
            <a:r>
              <a:rPr lang="en-US" dirty="0">
                <a:latin typeface="Trebuchet MS" panose="020B0603020202020204" pitchFamily="34" charset="0"/>
              </a:rPr>
              <a:t>The software consists of training a data model to recognize images and a web UI for various inputs and outputs.</a:t>
            </a:r>
          </a:p>
          <a:p>
            <a:r>
              <a:rPr lang="en-US" dirty="0">
                <a:latin typeface="Trebuchet MS" panose="020B0603020202020204" pitchFamily="34" charset="0"/>
              </a:rPr>
              <a:t>The hardware consists of ESP32, and MQ3 </a:t>
            </a:r>
            <a:r>
              <a:rPr lang="en-US" dirty="0" err="1">
                <a:latin typeface="Trebuchet MS" panose="020B0603020202020204" pitchFamily="34" charset="0"/>
              </a:rPr>
              <a:t>odour</a:t>
            </a:r>
            <a:r>
              <a:rPr lang="en-US" dirty="0">
                <a:latin typeface="Trebuchet MS" panose="020B0603020202020204" pitchFamily="34" charset="0"/>
              </a:rPr>
              <a:t> sensor.</a:t>
            </a:r>
          </a:p>
          <a:p>
            <a:r>
              <a:rPr lang="en-US" dirty="0">
                <a:latin typeface="Trebuchet MS" panose="020B0603020202020204" pitchFamily="34" charset="0"/>
              </a:rPr>
              <a:t>Data from </a:t>
            </a:r>
            <a:r>
              <a:rPr lang="en-US" dirty="0" err="1">
                <a:latin typeface="Trebuchet MS" panose="020B0603020202020204" pitchFamily="34" charset="0"/>
              </a:rPr>
              <a:t>odour</a:t>
            </a:r>
            <a:r>
              <a:rPr lang="en-US" dirty="0">
                <a:latin typeface="Trebuchet MS" panose="020B0603020202020204" pitchFamily="34" charset="0"/>
              </a:rPr>
              <a:t> sensor and camera are assessed for an accurate prediction of the quality of the fruit</a:t>
            </a:r>
            <a:r>
              <a:rPr lang="en-GB" dirty="0">
                <a:latin typeface="Trebuchet MS" panose="020B0603020202020204" pitchFamily="34" charset="0"/>
              </a:rPr>
              <a:t>.</a:t>
            </a:r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FCDE4-1E57-1FCE-FB74-B0A56D0D5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F07C9B-8051-AE44-66ED-9DED8D74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BF2A8-2800-8A39-6E26-D2590BD42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8066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C567B-1957-4091-B791-76F8D1FE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hnschrift SemiBold" panose="020B0502040204020203" pitchFamily="34" charset="0"/>
              </a:rPr>
              <a:t>Functionalities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014C5-EE21-475B-A2D4-C92AD13E7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9751060" cy="4572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Trebuchet MS" panose="020B0603020202020204" pitchFamily="34" charset="0"/>
              </a:rPr>
              <a:t>Odour sensing : Detect and analyse the scent emitted by fruits to assess their freshness or presence of any spoilage.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Trebuchet MS" panose="020B0603020202020204" pitchFamily="34" charset="0"/>
              </a:rPr>
              <a:t>Image Processing : Capture images of fruits to analyse their external appearance such as colour, size, shape and surface defects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latin typeface="Trebuchet MS" panose="020B0603020202020204" pitchFamily="34" charset="0"/>
              </a:rPr>
              <a:t>Quality Assessment : Integrate data from odour sensors and image processing to provide a comprehensive evaluation of fruit quality, considering both internal(odour) and external(visual) characteristics. </a:t>
            </a:r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F933C-EABA-B664-C972-F5590F15C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EC69A-B05B-FE9E-6638-CC7BD198C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15239-2957-7AD0-BCD2-43BD626E0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24418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AD1EA-8192-4D4D-B4BC-EE5DB413B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hnschrift SemiBold" panose="020B0502040204020203" pitchFamily="34" charset="0"/>
              </a:rPr>
              <a:t>Timeline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46F563-31F8-90BF-2607-17C943B46F2F}"/>
              </a:ext>
            </a:extLst>
          </p:cNvPr>
          <p:cNvSpPr/>
          <p:nvPr/>
        </p:nvSpPr>
        <p:spPr>
          <a:xfrm>
            <a:off x="1" y="3771900"/>
            <a:ext cx="12213674" cy="1663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4D48E3-F1A2-4246-E804-AB6B18FCADA5}"/>
              </a:ext>
            </a:extLst>
          </p:cNvPr>
          <p:cNvSpPr/>
          <p:nvPr/>
        </p:nvSpPr>
        <p:spPr>
          <a:xfrm>
            <a:off x="684212" y="1828800"/>
            <a:ext cx="2362200" cy="8382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rebuchet MS" panose="020B0603020202020204" pitchFamily="34" charset="0"/>
              </a:rPr>
              <a:t>Data Model Development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B69115-EF63-41C0-AB66-A2E81E9B9A4F}"/>
              </a:ext>
            </a:extLst>
          </p:cNvPr>
          <p:cNvCxnSpPr>
            <a:cxnSpLocks/>
          </p:cNvCxnSpPr>
          <p:nvPr/>
        </p:nvCxnSpPr>
        <p:spPr>
          <a:xfrm>
            <a:off x="1827212" y="2667000"/>
            <a:ext cx="0" cy="1104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19BB06C-A9AE-7A21-4437-E02A0AF05704}"/>
              </a:ext>
            </a:extLst>
          </p:cNvPr>
          <p:cNvSpPr/>
          <p:nvPr/>
        </p:nvSpPr>
        <p:spPr>
          <a:xfrm>
            <a:off x="2765651" y="4610100"/>
            <a:ext cx="1905000" cy="8382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  <a:latin typeface="Trebuchet MS" panose="020B0603020202020204" pitchFamily="34" charset="0"/>
              </a:rPr>
              <a:t>Web UI </a:t>
            </a:r>
          </a:p>
          <a:p>
            <a:pPr algn="ctr"/>
            <a:r>
              <a:rPr lang="en-IN" sz="2000" dirty="0">
                <a:solidFill>
                  <a:schemeClr val="tx1"/>
                </a:solidFill>
                <a:latin typeface="Trebuchet MS" panose="020B0603020202020204" pitchFamily="34" charset="0"/>
              </a:rPr>
              <a:t>development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F12675-F9AD-46E1-732E-0763EB334C4B}"/>
              </a:ext>
            </a:extLst>
          </p:cNvPr>
          <p:cNvCxnSpPr/>
          <p:nvPr/>
        </p:nvCxnSpPr>
        <p:spPr>
          <a:xfrm flipV="1">
            <a:off x="3718151" y="3886200"/>
            <a:ext cx="0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95C0E84-D09B-3356-5C6F-94ED8ABE2234}"/>
              </a:ext>
            </a:extLst>
          </p:cNvPr>
          <p:cNvSpPr/>
          <p:nvPr/>
        </p:nvSpPr>
        <p:spPr>
          <a:xfrm>
            <a:off x="5364972" y="4610100"/>
            <a:ext cx="1828800" cy="8382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Trebuchet MS" panose="020B0603020202020204" pitchFamily="34" charset="0"/>
              </a:rPr>
              <a:t>Hardware Implementation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B9F60D-73D9-074C-D35C-E23BC34AB9CE}"/>
              </a:ext>
            </a:extLst>
          </p:cNvPr>
          <p:cNvCxnSpPr>
            <a:stCxn id="13" idx="0"/>
          </p:cNvCxnSpPr>
          <p:nvPr/>
        </p:nvCxnSpPr>
        <p:spPr>
          <a:xfrm flipV="1">
            <a:off x="6279372" y="3886200"/>
            <a:ext cx="0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EC15CA-23AA-43E6-B349-9F9D4CDC24AE}"/>
              </a:ext>
            </a:extLst>
          </p:cNvPr>
          <p:cNvSpPr/>
          <p:nvPr/>
        </p:nvSpPr>
        <p:spPr>
          <a:xfrm>
            <a:off x="7466012" y="1143000"/>
            <a:ext cx="3352800" cy="1371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rebuchet MS" panose="020B0603020202020204" pitchFamily="34" charset="0"/>
              </a:rPr>
              <a:t>Interfacing software and hardware components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6AD4C8-050B-0AA0-1FA6-D13C0D825E89}"/>
              </a:ext>
            </a:extLst>
          </p:cNvPr>
          <p:cNvCxnSpPr/>
          <p:nvPr/>
        </p:nvCxnSpPr>
        <p:spPr>
          <a:xfrm>
            <a:off x="9142412" y="2514600"/>
            <a:ext cx="0" cy="129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D78BA71-4F5C-27C5-9E26-BDE83F9CAEF4}"/>
              </a:ext>
            </a:extLst>
          </p:cNvPr>
          <p:cNvSpPr/>
          <p:nvPr/>
        </p:nvSpPr>
        <p:spPr>
          <a:xfrm>
            <a:off x="8840593" y="4419600"/>
            <a:ext cx="2590800" cy="11049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rebuchet MS" panose="020B0603020202020204" pitchFamily="34" charset="0"/>
              </a:rPr>
              <a:t>Webpage completion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5AE030-9E13-4EA9-2B97-3792B4DCA4F8}"/>
              </a:ext>
            </a:extLst>
          </p:cNvPr>
          <p:cNvCxnSpPr>
            <a:cxnSpLocks/>
          </p:cNvCxnSpPr>
          <p:nvPr/>
        </p:nvCxnSpPr>
        <p:spPr>
          <a:xfrm flipV="1">
            <a:off x="10133012" y="3969806"/>
            <a:ext cx="0" cy="449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05588F6-CA57-BE36-EBB5-5677D5B4E6D9}"/>
              </a:ext>
            </a:extLst>
          </p:cNvPr>
          <p:cNvSpPr txBox="1"/>
          <p:nvPr/>
        </p:nvSpPr>
        <p:spPr>
          <a:xfrm>
            <a:off x="150813" y="2637329"/>
            <a:ext cx="10667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INITIAL STAGE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7B85B5-06BF-EB51-34E2-B5FF940F6B98}"/>
              </a:ext>
            </a:extLst>
          </p:cNvPr>
          <p:cNvSpPr txBox="1"/>
          <p:nvPr/>
        </p:nvSpPr>
        <p:spPr>
          <a:xfrm>
            <a:off x="4113212" y="55765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INTERMEDIATORY STAGE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9ADC4-285E-E68A-7159-767D18376865}"/>
              </a:ext>
            </a:extLst>
          </p:cNvPr>
          <p:cNvSpPr txBox="1"/>
          <p:nvPr/>
        </p:nvSpPr>
        <p:spPr>
          <a:xfrm>
            <a:off x="8456612" y="771331"/>
            <a:ext cx="289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PRE-FINAL STAGE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EF68DC-24FA-9D73-A967-EE632C2845F3}"/>
              </a:ext>
            </a:extLst>
          </p:cNvPr>
          <p:cNvSpPr txBox="1"/>
          <p:nvPr/>
        </p:nvSpPr>
        <p:spPr>
          <a:xfrm flipH="1">
            <a:off x="9675812" y="5596553"/>
            <a:ext cx="1567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FINAL STAGE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CAA6D5-739D-0E62-15BD-C9FCC79F1170}"/>
              </a:ext>
            </a:extLst>
          </p:cNvPr>
          <p:cNvSpPr txBox="1"/>
          <p:nvPr/>
        </p:nvSpPr>
        <p:spPr>
          <a:xfrm>
            <a:off x="1579125" y="3709601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95000"/>
                  </a:schemeClr>
                </a:solidFill>
              </a:rPr>
              <a:t>25%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898B2E-EDBB-94A6-C203-641B6A798044}"/>
              </a:ext>
            </a:extLst>
          </p:cNvPr>
          <p:cNvSpPr txBox="1"/>
          <p:nvPr/>
        </p:nvSpPr>
        <p:spPr>
          <a:xfrm>
            <a:off x="4616175" y="3701161"/>
            <a:ext cx="83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95000"/>
                  </a:schemeClr>
                </a:solidFill>
              </a:rPr>
              <a:t>50%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3046C1-D78D-990B-743B-BD5649EAEF3C}"/>
              </a:ext>
            </a:extLst>
          </p:cNvPr>
          <p:cNvSpPr txBox="1"/>
          <p:nvPr/>
        </p:nvSpPr>
        <p:spPr>
          <a:xfrm>
            <a:off x="8990012" y="3701161"/>
            <a:ext cx="83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95000"/>
                  </a:schemeClr>
                </a:solidFill>
              </a:rPr>
              <a:t>75%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64272B-0455-2C5C-C89E-331B9A904022}"/>
              </a:ext>
            </a:extLst>
          </p:cNvPr>
          <p:cNvSpPr txBox="1"/>
          <p:nvPr/>
        </p:nvSpPr>
        <p:spPr>
          <a:xfrm>
            <a:off x="9904412" y="3692807"/>
            <a:ext cx="83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>
                    <a:lumMod val="95000"/>
                  </a:schemeClr>
                </a:solidFill>
              </a:rPr>
              <a:t>100%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F2F410-9DED-F461-90C6-A795F70C9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EFDA65-DEE0-6AC8-AC6E-639AA789B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01F55-F16B-9E30-DFE2-5934057DF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0895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Components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Trebuchet MS" panose="020B0603020202020204" pitchFamily="34" charset="0"/>
              </a:rPr>
              <a:t>The following slides encompass the various hardware and software components used in the project.</a:t>
            </a:r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D2D01-D474-A588-F8C6-103A9C875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3DF23-AE61-E899-9B7A-3EFE3CEBC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01527-6C29-76F9-0CB3-F0C907593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906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ahnschrift SemiBold" panose="020B0502040204020203" pitchFamily="34" charset="0"/>
              </a:rPr>
              <a:t>Hardware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F27D5EF-29ED-4213-AAB0-72A6B3B80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635" y="2364076"/>
            <a:ext cx="4420870" cy="23254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E33C074-6447-4524-A9FD-64F6E195FD25}"/>
              </a:ext>
            </a:extLst>
          </p:cNvPr>
          <p:cNvSpPr txBox="1">
            <a:spLocks/>
          </p:cNvSpPr>
          <p:nvPr/>
        </p:nvSpPr>
        <p:spPr>
          <a:xfrm>
            <a:off x="5984874" y="1703672"/>
            <a:ext cx="3988392" cy="61367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latin typeface="Trebuchet MS" panose="020B0603020202020204" pitchFamily="34" charset="0"/>
              </a:rPr>
              <a:t>MQ3 Sensor</a:t>
            </a:r>
            <a:endParaRPr lang="en-US" sz="2400" dirty="0">
              <a:latin typeface="Trebuchet MS" panose="020B0603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E4BD4E-FD83-4CB6-A8B2-A4DD1FCE2811}"/>
              </a:ext>
            </a:extLst>
          </p:cNvPr>
          <p:cNvSpPr txBox="1">
            <a:spLocks/>
          </p:cNvSpPr>
          <p:nvPr/>
        </p:nvSpPr>
        <p:spPr>
          <a:xfrm>
            <a:off x="2665412" y="1793904"/>
            <a:ext cx="2973387" cy="6096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>
                <a:latin typeface="Trebuchet MS" panose="020B0603020202020204" pitchFamily="34" charset="0"/>
              </a:rPr>
              <a:t>ESP32 Devkit V1 </a:t>
            </a:r>
            <a:endParaRPr lang="en-US" sz="2400" dirty="0">
              <a:latin typeface="Trebuchet MS" panose="020B0603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C57C37-651B-4CED-B036-597165C89CC3}"/>
              </a:ext>
            </a:extLst>
          </p:cNvPr>
          <p:cNvSpPr txBox="1"/>
          <p:nvPr/>
        </p:nvSpPr>
        <p:spPr>
          <a:xfrm>
            <a:off x="2665411" y="4889020"/>
            <a:ext cx="2973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latin typeface="Trebuchet MS" panose="020B0603020202020204" pitchFamily="34" charset="0"/>
              </a:rPr>
              <a:t>Wi-Fi/Bluetooth   microcontroller</a:t>
            </a:r>
            <a:endParaRPr lang="en-US" sz="1800" dirty="0">
              <a:latin typeface="Trebuchet MS" panose="020B06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D6914-1E80-4D28-AD13-288474B058D0}"/>
              </a:ext>
            </a:extLst>
          </p:cNvPr>
          <p:cNvSpPr txBox="1"/>
          <p:nvPr/>
        </p:nvSpPr>
        <p:spPr>
          <a:xfrm>
            <a:off x="6492376" y="5027520"/>
            <a:ext cx="2973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latin typeface="Trebuchet MS" panose="020B0603020202020204" pitchFamily="34" charset="0"/>
              </a:rPr>
              <a:t>Alcohol vapour sensor</a:t>
            </a:r>
            <a:endParaRPr lang="en-US" sz="1800" dirty="0">
              <a:latin typeface="Trebuchet MS" panose="020B0603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5BA244-02DF-540D-4C0E-9BD6E03A6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18, 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18BD91B-B660-38E2-32B2-4436D0440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 Eval | Final Review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77E010D-F635-516C-AE6F-D5A76A1BC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76BBA44-8C2F-4D2C-BB14-3F33DEBDD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268" y="2358378"/>
            <a:ext cx="2697672" cy="25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2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oking_16x9">
    <a:dk1>
      <a:srgbClr val="000000"/>
    </a:dk1>
    <a:lt1>
      <a:sysClr val="window" lastClr="FFFFFF"/>
    </a:lt1>
    <a:dk2>
      <a:srgbClr val="7F7F7F"/>
    </a:dk2>
    <a:lt2>
      <a:srgbClr val="E6E6E6"/>
    </a:lt2>
    <a:accent1>
      <a:srgbClr val="89C01C"/>
    </a:accent1>
    <a:accent2>
      <a:srgbClr val="FCB22C"/>
    </a:accent2>
    <a:accent3>
      <a:srgbClr val="FE750E"/>
    </a:accent3>
    <a:accent4>
      <a:srgbClr val="F23610"/>
    </a:accent4>
    <a:accent5>
      <a:srgbClr val="7C283A"/>
    </a:accent5>
    <a:accent6>
      <a:srgbClr val="3E7520"/>
    </a:accent6>
    <a:hlink>
      <a:srgbClr val="89C01C"/>
    </a:hlink>
    <a:folHlink>
      <a:srgbClr val="A6A6A6"/>
    </a:folHlink>
  </a:clrScheme>
</a:themeOverride>
</file>

<file path=ppt/theme/themeOverride2.xml><?xml version="1.0" encoding="utf-8"?>
<a:themeOverride xmlns:a="http://schemas.openxmlformats.org/drawingml/2006/main">
  <a:clrScheme name="Cooking_16x9">
    <a:dk1>
      <a:srgbClr val="000000"/>
    </a:dk1>
    <a:lt1>
      <a:sysClr val="window" lastClr="FFFFFF"/>
    </a:lt1>
    <a:dk2>
      <a:srgbClr val="7F7F7F"/>
    </a:dk2>
    <a:lt2>
      <a:srgbClr val="E6E6E6"/>
    </a:lt2>
    <a:accent1>
      <a:srgbClr val="89C01C"/>
    </a:accent1>
    <a:accent2>
      <a:srgbClr val="FCB22C"/>
    </a:accent2>
    <a:accent3>
      <a:srgbClr val="FE750E"/>
    </a:accent3>
    <a:accent4>
      <a:srgbClr val="F23610"/>
    </a:accent4>
    <a:accent5>
      <a:srgbClr val="7C283A"/>
    </a:accent5>
    <a:accent6>
      <a:srgbClr val="3E7520"/>
    </a:accent6>
    <a:hlink>
      <a:srgbClr val="89C01C"/>
    </a:hlink>
    <a:folHlink>
      <a:srgbClr val="A6A6A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700CCB-20BA-4760-AB9F-AC3B63ED32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</TotalTime>
  <Words>1137</Words>
  <Application>Microsoft Office PowerPoint</Application>
  <PresentationFormat>Custom</PresentationFormat>
  <Paragraphs>239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Anek Malayalam Medium SemiBold</vt:lpstr>
      <vt:lpstr>Aptos Narrow</vt:lpstr>
      <vt:lpstr>Arial</vt:lpstr>
      <vt:lpstr>Bahnschrift SemiBold</vt:lpstr>
      <vt:lpstr>Calibri</vt:lpstr>
      <vt:lpstr>Constantia</vt:lpstr>
      <vt:lpstr>IBM Plex Sans</vt:lpstr>
      <vt:lpstr>Trebuchet MS</vt:lpstr>
      <vt:lpstr>Wingdings</vt:lpstr>
      <vt:lpstr>Cooking 16x9</vt:lpstr>
      <vt:lpstr>Fruit Eval</vt:lpstr>
      <vt:lpstr>Group Members And Guide</vt:lpstr>
      <vt:lpstr>Index</vt:lpstr>
      <vt:lpstr>Problem Definition</vt:lpstr>
      <vt:lpstr>System Overview</vt:lpstr>
      <vt:lpstr>Functionalities</vt:lpstr>
      <vt:lpstr>Timeline</vt:lpstr>
      <vt:lpstr>Components</vt:lpstr>
      <vt:lpstr>Hardware</vt:lpstr>
      <vt:lpstr>Circuit Diagram</vt:lpstr>
      <vt:lpstr>Code</vt:lpstr>
      <vt:lpstr>PowerPoint Presentation</vt:lpstr>
      <vt:lpstr>Web UI      Tools and Frameworks</vt:lpstr>
      <vt:lpstr>Home page</vt:lpstr>
      <vt:lpstr>PowerPoint Presentation</vt:lpstr>
      <vt:lpstr>upload.html page</vt:lpstr>
      <vt:lpstr>output.html page</vt:lpstr>
      <vt:lpstr>Code – Web UI</vt:lpstr>
      <vt:lpstr>Styles.css</vt:lpstr>
      <vt:lpstr>PowerPoint Presentation</vt:lpstr>
      <vt:lpstr>PowerPoint Presentation</vt:lpstr>
      <vt:lpstr>Script.js</vt:lpstr>
      <vt:lpstr>PowerPoint Presentation</vt:lpstr>
      <vt:lpstr>PowerPoint Presentation</vt:lpstr>
      <vt:lpstr>Upload.html</vt:lpstr>
      <vt:lpstr>PowerPoint Presentation</vt:lpstr>
      <vt:lpstr>PowerPoint Presentation</vt:lpstr>
      <vt:lpstr>Upload.js</vt:lpstr>
      <vt:lpstr>Output.html</vt:lpstr>
      <vt:lpstr>PowerPoint Presentation</vt:lpstr>
      <vt:lpstr>Software</vt:lpstr>
      <vt:lpstr>Data Model </vt:lpstr>
      <vt:lpstr>PowerPoint Presentation</vt:lpstr>
      <vt:lpstr>Model Summary</vt:lpstr>
      <vt:lpstr>Confusion Matrix</vt:lpstr>
      <vt:lpstr>Graphs of Accuracy and Loss </vt:lpstr>
      <vt:lpstr>Courses Taken by The Team Members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Fruit Eval</dc:title>
  <dc:creator>Aron Thomas</dc:creator>
  <cp:lastModifiedBy>Aron</cp:lastModifiedBy>
  <cp:revision>71</cp:revision>
  <dcterms:created xsi:type="dcterms:W3CDTF">2024-03-06T06:18:26Z</dcterms:created>
  <dcterms:modified xsi:type="dcterms:W3CDTF">2024-06-17T17:42:35Z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